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44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6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8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9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8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0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1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89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1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6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0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.jpg"/><Relationship Id="rId7" Type="http://schemas.openxmlformats.org/officeDocument/2006/relationships/package" Target="../embeddings/Microsoft_Excel_Worksheet1.xlsx"/><Relationship Id="rId12" Type="http://schemas.openxmlformats.org/officeDocument/2006/relationships/image" Target="../media/image9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11" Type="http://schemas.openxmlformats.org/officeDocument/2006/relationships/package" Target="../embeddings/Microsoft_Excel_Worksheet3.xlsx"/><Relationship Id="rId5" Type="http://schemas.openxmlformats.org/officeDocument/2006/relationships/package" Target="../embeddings/Microsoft_Excel_Worksheet.xlsx"/><Relationship Id="rId10" Type="http://schemas.openxmlformats.org/officeDocument/2006/relationships/image" Target="../media/image8.emf"/><Relationship Id="rId4" Type="http://schemas.openxmlformats.org/officeDocument/2006/relationships/image" Target="../media/image5.jpg"/><Relationship Id="rId9" Type="http://schemas.openxmlformats.org/officeDocument/2006/relationships/package" Target="../embeddings/Microsoft_Excel_Worksheet2.xls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3D90E-F5EF-FB20-7153-6473253A3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8434" y="2112259"/>
            <a:ext cx="5500125" cy="1584325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/>
              <a:t>Damage Detection on Bearings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91205-4B8F-80E3-7A16-F4041E209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6171" y="4272845"/>
            <a:ext cx="8736845" cy="2173627"/>
          </a:xfrm>
        </p:spPr>
        <p:txBody>
          <a:bodyPr>
            <a:noAutofit/>
          </a:bodyPr>
          <a:lstStyle/>
          <a:p>
            <a:pPr algn="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By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Nishilkumar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 Balar</a:t>
            </a:r>
          </a:p>
          <a:p>
            <a:pPr algn="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Matriculation No. – 1638936</a:t>
            </a:r>
          </a:p>
          <a:p>
            <a:pPr algn="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Email id:  nishilkumar.balar@student.uni-siegen.de</a:t>
            </a:r>
          </a:p>
          <a:p>
            <a:pPr algn="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Data Archive: WS2223_16</a:t>
            </a:r>
          </a:p>
          <a:p>
            <a:pPr algn="r"/>
            <a: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bel" panose="020B0503020204020204" pitchFamily="34" charset="0"/>
              </a:rPr>
              <a:t>Password: WS2223_164923</a:t>
            </a:r>
          </a:p>
        </p:txBody>
      </p:sp>
      <p:pic>
        <p:nvPicPr>
          <p:cNvPr id="5" name="Picture 4" descr="A desk with technical drawings, pencil and tools">
            <a:extLst>
              <a:ext uri="{FF2B5EF4-FFF2-40B4-BE49-F238E27FC236}">
                <a16:creationId xmlns:a16="http://schemas.microsoft.com/office/drawing/2014/main" id="{F5476116-6EB8-D03D-5EEC-0B56E6C1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1" y="1781950"/>
            <a:ext cx="4934980" cy="3294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5D314-CA5A-A7CF-CEC5-C2364837CECD}"/>
              </a:ext>
            </a:extLst>
          </p:cNvPr>
          <p:cNvSpPr txBox="1"/>
          <p:nvPr/>
        </p:nvSpPr>
        <p:spPr>
          <a:xfrm flipH="1">
            <a:off x="5983194" y="1258730"/>
            <a:ext cx="5370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rbel" panose="020B0503020204020204" pitchFamily="34" charset="0"/>
              </a:rPr>
              <a:t>Condition Monitoring Project</a:t>
            </a:r>
            <a:endParaRPr lang="en-IN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2B61E8C-DAAC-1CC1-F1EA-B05DB6D32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6584" b="2743"/>
          <a:stretch/>
        </p:blipFill>
        <p:spPr>
          <a:xfrm>
            <a:off x="2938029" y="331508"/>
            <a:ext cx="6133061" cy="3178772"/>
          </a:xfrm>
          <a:prstGeom prst="rect">
            <a:avLst/>
          </a:prstGeom>
          <a:ln w="15875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999768F-6839-2A6B-B1EF-6DCFBD7162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r="6584" b="3262"/>
          <a:stretch/>
        </p:blipFill>
        <p:spPr>
          <a:xfrm>
            <a:off x="6096000" y="3721054"/>
            <a:ext cx="6096000" cy="3136946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A214D-3089-69E0-6A86-5EA95D7BFACD}"/>
              </a:ext>
            </a:extLst>
          </p:cNvPr>
          <p:cNvSpPr txBox="1"/>
          <p:nvPr/>
        </p:nvSpPr>
        <p:spPr>
          <a:xfrm>
            <a:off x="345440" y="92710"/>
            <a:ext cx="383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err="1">
                <a:latin typeface="Corbel" panose="020B0503020204020204" pitchFamily="34" charset="0"/>
              </a:rPr>
              <a:t>Kurtogram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53B60DCD-4940-BBF2-000E-475F046C2B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r="6584" b="2743"/>
          <a:stretch/>
        </p:blipFill>
        <p:spPr>
          <a:xfrm>
            <a:off x="0" y="3728996"/>
            <a:ext cx="6004560" cy="3106449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51631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F661E-F1FA-80A0-5C47-2B3A4EA064A3}"/>
              </a:ext>
            </a:extLst>
          </p:cNvPr>
          <p:cNvSpPr txBox="1"/>
          <p:nvPr/>
        </p:nvSpPr>
        <p:spPr>
          <a:xfrm>
            <a:off x="71120" y="0"/>
            <a:ext cx="1069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Bandpass Filtered Signal in time domain (Zoom)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3144E6D-8908-BB36-9812-641B73CE47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" t="3724" r="8500" b="2570"/>
          <a:stretch/>
        </p:blipFill>
        <p:spPr>
          <a:xfrm>
            <a:off x="-14606" y="752908"/>
            <a:ext cx="5628144" cy="3061474"/>
          </a:xfrm>
          <a:prstGeom prst="rect">
            <a:avLst/>
          </a:prstGeom>
          <a:ln w="15875">
            <a:solidFill>
              <a:srgbClr val="0070C0"/>
            </a:solidFill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7CD2D59-DB94-4E6A-A7B8-ED9BBF240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" t="3724" r="8666" b="2397"/>
          <a:stretch/>
        </p:blipFill>
        <p:spPr>
          <a:xfrm>
            <a:off x="6255608" y="752908"/>
            <a:ext cx="5629054" cy="3061474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2DC149F-C4E2-CE85-4928-315ADD3852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1" t="3724" r="8653" b="2743"/>
          <a:stretch/>
        </p:blipFill>
        <p:spPr>
          <a:xfrm>
            <a:off x="4996016" y="3814382"/>
            <a:ext cx="5628144" cy="3043618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6E004-A122-7A2F-4C85-EB2BF5C1C0E9}"/>
              </a:ext>
            </a:extLst>
          </p:cNvPr>
          <p:cNvSpPr txBox="1"/>
          <p:nvPr/>
        </p:nvSpPr>
        <p:spPr>
          <a:xfrm>
            <a:off x="71120" y="3991585"/>
            <a:ext cx="467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rbel" panose="020B0503020204020204" pitchFamily="34" charset="0"/>
              </a:rPr>
              <a:t>Observation: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High frequency carrier signal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Low frequency modulated signal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High frequency – structural resonance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Low frequency – damaged frequency</a:t>
            </a:r>
            <a:endParaRPr lang="en-IN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8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CBD53B-992C-D336-78F4-727FE3BCFD0A}"/>
              </a:ext>
            </a:extLst>
          </p:cNvPr>
          <p:cNvSpPr txBox="1"/>
          <p:nvPr/>
        </p:nvSpPr>
        <p:spPr>
          <a:xfrm>
            <a:off x="71120" y="0"/>
            <a:ext cx="1161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Envelope of Filtered Signal in Time Domain (Zoom)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E578757-35F3-C7DD-E8A2-4F75A20C1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691" r="6893" b="784"/>
          <a:stretch/>
        </p:blipFill>
        <p:spPr>
          <a:xfrm>
            <a:off x="0" y="626606"/>
            <a:ext cx="4135120" cy="3281354"/>
          </a:xfrm>
          <a:prstGeom prst="rect">
            <a:avLst/>
          </a:prstGeom>
          <a:ln w="15875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312C20A-77C8-F394-D967-ED11F05EE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t="1137" r="7010"/>
          <a:stretch/>
        </p:blipFill>
        <p:spPr>
          <a:xfrm>
            <a:off x="7980096" y="622491"/>
            <a:ext cx="4211904" cy="3370865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BC8771B-9AD5-1552-88A3-E76D9EA60D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37" r="6571"/>
          <a:stretch/>
        </p:blipFill>
        <p:spPr>
          <a:xfrm>
            <a:off x="4043682" y="3537665"/>
            <a:ext cx="4135120" cy="3320335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068EF0-8D06-CB8F-0B12-9A211FDF5B9F}"/>
              </a:ext>
            </a:extLst>
          </p:cNvPr>
          <p:cNvSpPr txBox="1"/>
          <p:nvPr/>
        </p:nvSpPr>
        <p:spPr>
          <a:xfrm>
            <a:off x="71120" y="4399280"/>
            <a:ext cx="3942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rbel" panose="020B0503020204020204" pitchFamily="34" charset="0"/>
              </a:rPr>
              <a:t>Note: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Envelope of filtered signal calculated from given function </a:t>
            </a:r>
            <a:r>
              <a:rPr lang="en-US" sz="2400" dirty="0" err="1">
                <a:latin typeface="Corbel" panose="020B0503020204020204" pitchFamily="34" charset="0"/>
              </a:rPr>
              <a:t>hcurve_fun</a:t>
            </a:r>
            <a:endParaRPr lang="en-US" sz="2400" dirty="0">
              <a:latin typeface="Corbel" panose="020B05030202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Intuition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0" u="none" strike="noStrike" baseline="0" dirty="0">
                <a:latin typeface="Corbel" panose="020B0503020204020204" pitchFamily="34" charset="0"/>
              </a:rPr>
              <a:t>demodulation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7F56E-7321-1FC2-8AFE-7ADFB393E867}"/>
              </a:ext>
            </a:extLst>
          </p:cNvPr>
          <p:cNvSpPr txBox="1"/>
          <p:nvPr/>
        </p:nvSpPr>
        <p:spPr>
          <a:xfrm>
            <a:off x="8178802" y="4502348"/>
            <a:ext cx="4211904" cy="92333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b="1" i="0" u="none" strike="noStrike" baseline="0" dirty="0" err="1">
                <a:latin typeface="CourierNew"/>
              </a:rPr>
              <a:t>Matlab</a:t>
            </a:r>
            <a:r>
              <a:rPr lang="en-US" b="1" i="0" u="none" strike="noStrike" baseline="0" dirty="0">
                <a:latin typeface="CourierNew"/>
              </a:rPr>
              <a:t>:</a:t>
            </a:r>
          </a:p>
          <a:p>
            <a:r>
              <a:rPr lang="en-US" b="1" dirty="0">
                <a:latin typeface="CourierNew"/>
              </a:rPr>
              <a:t>E = </a:t>
            </a:r>
            <a:r>
              <a:rPr lang="en-US" b="1" i="0" u="none" strike="noStrike" baseline="0" dirty="0" err="1">
                <a:latin typeface="CourierNew"/>
              </a:rPr>
              <a:t>hcurve</a:t>
            </a:r>
            <a:r>
              <a:rPr lang="pl-PL" b="1" i="0" u="none" strike="noStrike" baseline="0" dirty="0">
                <a:latin typeface="CourierNew"/>
              </a:rPr>
              <a:t>(</a:t>
            </a:r>
            <a:r>
              <a:rPr lang="en-US" b="1" i="0" u="none" strike="noStrike" baseline="0" dirty="0" err="1">
                <a:latin typeface="CourierNew"/>
              </a:rPr>
              <a:t>filt_signal</a:t>
            </a:r>
            <a:r>
              <a:rPr lang="pl-PL" b="1" i="0" u="none" strike="noStrike" baseline="0" dirty="0">
                <a:latin typeface="CourierNew"/>
              </a:rPr>
              <a:t>, </a:t>
            </a:r>
            <a:r>
              <a:rPr lang="en-US" b="1" i="0" u="none" strike="noStrike" baseline="0" dirty="0">
                <a:latin typeface="CourierNew"/>
              </a:rPr>
              <a:t>1, N</a:t>
            </a:r>
            <a:r>
              <a:rPr lang="pl-PL" b="1" i="0" u="none" strike="noStrike" baseline="0" dirty="0">
                <a:latin typeface="CourierNew"/>
              </a:rPr>
              <a:t>)</a:t>
            </a:r>
            <a:endParaRPr lang="en-IN" b="1" i="0" u="none" strike="noStrike" baseline="0" dirty="0">
              <a:latin typeface="CourierNew"/>
            </a:endParaRPr>
          </a:p>
          <a:p>
            <a:r>
              <a:rPr lang="en-IN" b="1" dirty="0">
                <a:latin typeface="CourierNew"/>
              </a:rPr>
              <a:t>Plot(time, E)</a:t>
            </a:r>
            <a:endParaRPr lang="en-US" b="1" i="0" u="none" strike="noStrike" baseline="0" dirty="0">
              <a:latin typeface="CourierNew"/>
            </a:endParaRPr>
          </a:p>
        </p:txBody>
      </p:sp>
    </p:spTree>
    <p:extLst>
      <p:ext uri="{BB962C8B-B14F-4D97-AF65-F5344CB8AC3E}">
        <p14:creationId xmlns:p14="http://schemas.microsoft.com/office/powerpoint/2010/main" val="305128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87D2A1-D4B6-5324-16C8-E27F449F860C}"/>
              </a:ext>
            </a:extLst>
          </p:cNvPr>
          <p:cNvSpPr txBox="1"/>
          <p:nvPr/>
        </p:nvSpPr>
        <p:spPr>
          <a:xfrm>
            <a:off x="71120" y="0"/>
            <a:ext cx="1069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Envelope Spectra of Filtered Signal 1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E57EDDE-C8CA-97E5-2B1C-85E2DD1C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2" t="3723" r="7667" b="2743"/>
          <a:stretch/>
        </p:blipFill>
        <p:spPr>
          <a:xfrm>
            <a:off x="883920" y="829806"/>
            <a:ext cx="10424160" cy="549987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36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3EBAC-402C-FA05-1DC0-3E026AF24D6E}"/>
              </a:ext>
            </a:extLst>
          </p:cNvPr>
          <p:cNvSpPr txBox="1"/>
          <p:nvPr/>
        </p:nvSpPr>
        <p:spPr>
          <a:xfrm>
            <a:off x="71120" y="0"/>
            <a:ext cx="1069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Envelope Spectra of Filtered Signal 2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60E8289C-B130-71C6-5087-88173D089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" t="3724" r="7750" b="2743"/>
          <a:stretch/>
        </p:blipFill>
        <p:spPr>
          <a:xfrm>
            <a:off x="965200" y="880606"/>
            <a:ext cx="10261600" cy="549987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9288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978D6-04C9-52D5-C0B1-FA033743FE15}"/>
              </a:ext>
            </a:extLst>
          </p:cNvPr>
          <p:cNvSpPr txBox="1"/>
          <p:nvPr/>
        </p:nvSpPr>
        <p:spPr>
          <a:xfrm>
            <a:off x="71120" y="0"/>
            <a:ext cx="10698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Envelope Spectra of Filtered Signal 3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122B574-9436-DB44-5D81-4B72D8355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3724" r="7750" b="2570"/>
          <a:stretch/>
        </p:blipFill>
        <p:spPr>
          <a:xfrm>
            <a:off x="883920" y="992366"/>
            <a:ext cx="10424160" cy="5510034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270592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C89607-2A50-ABD4-122B-B7AFDDA6554F}"/>
              </a:ext>
            </a:extLst>
          </p:cNvPr>
          <p:cNvSpPr txBox="1"/>
          <p:nvPr/>
        </p:nvSpPr>
        <p:spPr>
          <a:xfrm>
            <a:off x="175291" y="0"/>
            <a:ext cx="4778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Concluded Result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DEDCC7-E499-AD33-EF20-05FF6FF32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41255"/>
              </p:ext>
            </p:extLst>
          </p:nvPr>
        </p:nvGraphicFramePr>
        <p:xfrm>
          <a:off x="721244" y="1539240"/>
          <a:ext cx="10309047" cy="3779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29359">
                  <a:extLst>
                    <a:ext uri="{9D8B030D-6E8A-4147-A177-3AD203B41FA5}">
                      <a16:colId xmlns:a16="http://schemas.microsoft.com/office/drawing/2014/main" val="2822047433"/>
                    </a:ext>
                  </a:extLst>
                </a:gridCol>
                <a:gridCol w="3472405">
                  <a:extLst>
                    <a:ext uri="{9D8B030D-6E8A-4147-A177-3AD203B41FA5}">
                      <a16:colId xmlns:a16="http://schemas.microsoft.com/office/drawing/2014/main" val="4181870497"/>
                    </a:ext>
                  </a:extLst>
                </a:gridCol>
                <a:gridCol w="4907283">
                  <a:extLst>
                    <a:ext uri="{9D8B030D-6E8A-4147-A177-3AD203B41FA5}">
                      <a16:colId xmlns:a16="http://schemas.microsoft.com/office/drawing/2014/main" val="3782413046"/>
                    </a:ext>
                  </a:extLst>
                </a:gridCol>
              </a:tblGrid>
              <a:tr h="478582"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</a:rPr>
                        <a:t>Bearing No. </a:t>
                      </a:r>
                      <a:endParaRPr lang="en-IN" sz="2800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</a:rPr>
                        <a:t>File No. (WS2023_16)</a:t>
                      </a:r>
                      <a:endParaRPr lang="en-IN" sz="2800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</a:rPr>
                        <a:t>Detected Damage </a:t>
                      </a:r>
                      <a:endParaRPr lang="en-IN" sz="2800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760617"/>
                  </a:ext>
                </a:extLst>
              </a:tr>
              <a:tr h="872709"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</a:rPr>
                        <a:t>1</a:t>
                      </a:r>
                    </a:p>
                    <a:p>
                      <a:pPr algn="ctr"/>
                      <a:endParaRPr lang="en-IN" sz="2800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i="0" kern="120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file_004_23192223</a:t>
                      </a:r>
                    </a:p>
                    <a:p>
                      <a:pPr algn="ctr"/>
                      <a:endParaRPr lang="en-IN" sz="2800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800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</a:rPr>
                        <a:t>Damage on Outer Ring</a:t>
                      </a:r>
                      <a:endParaRPr lang="en-IN" sz="2800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18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</a:rPr>
                        <a:t>2</a:t>
                      </a:r>
                      <a:endParaRPr lang="en-IN" sz="2800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i="0" kern="120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file_009_23192223</a:t>
                      </a:r>
                    </a:p>
                    <a:p>
                      <a:pPr algn="ctr"/>
                      <a:endParaRPr lang="en-IN" sz="2800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800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</a:rPr>
                        <a:t>Damage on Inner Ring</a:t>
                      </a:r>
                      <a:endParaRPr lang="en-IN" sz="2800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632749"/>
                  </a:ext>
                </a:extLst>
              </a:tr>
              <a:tr h="1366979">
                <a:tc>
                  <a:txBody>
                    <a:bodyPr/>
                    <a:lstStyle/>
                    <a:p>
                      <a:pPr algn="ctr"/>
                      <a:r>
                        <a:rPr lang="en-US" sz="2800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</a:rPr>
                        <a:t>3</a:t>
                      </a:r>
                      <a:endParaRPr lang="en-IN" sz="2800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0" i="0" kern="120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file_023_23192223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800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</a:rPr>
                        <a:t>Damage on Outer Ring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Ø"/>
                      </a:pPr>
                      <a:r>
                        <a:rPr lang="en-US" sz="2800" b="0" cap="none" spc="0" dirty="0">
                          <a:ln w="0"/>
                          <a:solidFill>
                            <a:sysClr val="windowText" lastClr="000000"/>
                          </a:solidFill>
                          <a:effectLst>
                            <a:outerShdw blurRad="50800" dist="38100" dir="18900000" algn="b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orbel" panose="020B0503020204020204" pitchFamily="34" charset="0"/>
                        </a:rPr>
                        <a:t>Damage on Cage with Fixed Outer Ring</a:t>
                      </a:r>
                      <a:endParaRPr lang="en-IN" sz="2800" b="0" cap="none" spc="0" dirty="0">
                        <a:ln w="0"/>
                        <a:solidFill>
                          <a:sysClr val="windowText" lastClr="000000"/>
                        </a:solidFill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orbel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18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14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1C6257-8AFD-E0E3-7752-1557A4926116}"/>
              </a:ext>
            </a:extLst>
          </p:cNvPr>
          <p:cNvSpPr txBox="1"/>
          <p:nvPr/>
        </p:nvSpPr>
        <p:spPr>
          <a:xfrm>
            <a:off x="3048965" y="2644170"/>
            <a:ext cx="60940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115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99056-3382-1CD9-C43C-5529694A5D10}"/>
              </a:ext>
            </a:extLst>
          </p:cNvPr>
          <p:cNvSpPr txBox="1"/>
          <p:nvPr/>
        </p:nvSpPr>
        <p:spPr>
          <a:xfrm>
            <a:off x="361093" y="174548"/>
            <a:ext cx="7341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Experimental Setup 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96CA4-69DD-6406-2C49-B3C9B3C19FBF}"/>
              </a:ext>
            </a:extLst>
          </p:cNvPr>
          <p:cNvSpPr/>
          <p:nvPr/>
        </p:nvSpPr>
        <p:spPr>
          <a:xfrm>
            <a:off x="8781660" y="1591560"/>
            <a:ext cx="2659225" cy="102636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6D20A-C76A-0372-095C-1991013CDFCC}"/>
              </a:ext>
            </a:extLst>
          </p:cNvPr>
          <p:cNvSpPr/>
          <p:nvPr/>
        </p:nvSpPr>
        <p:spPr>
          <a:xfrm>
            <a:off x="8780103" y="1694196"/>
            <a:ext cx="307911" cy="167952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1E0336-4AC0-9E52-B31E-0BEE856C5A71}"/>
              </a:ext>
            </a:extLst>
          </p:cNvPr>
          <p:cNvCxnSpPr>
            <a:stCxn id="4" idx="1"/>
            <a:endCxn id="4" idx="0"/>
          </p:cNvCxnSpPr>
          <p:nvPr/>
        </p:nvCxnSpPr>
        <p:spPr>
          <a:xfrm flipV="1">
            <a:off x="8780103" y="1694196"/>
            <a:ext cx="153956" cy="839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DEC7E2-B8DC-39AE-D70A-9938A1841D65}"/>
              </a:ext>
            </a:extLst>
          </p:cNvPr>
          <p:cNvCxnSpPr>
            <a:stCxn id="4" idx="2"/>
            <a:endCxn id="4" idx="3"/>
          </p:cNvCxnSpPr>
          <p:nvPr/>
        </p:nvCxnSpPr>
        <p:spPr>
          <a:xfrm flipV="1">
            <a:off x="8934059" y="1778172"/>
            <a:ext cx="153955" cy="839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4CD16-F72E-FE9D-2807-3925CAC80606}"/>
              </a:ext>
            </a:extLst>
          </p:cNvPr>
          <p:cNvSpPr/>
          <p:nvPr/>
        </p:nvSpPr>
        <p:spPr>
          <a:xfrm>
            <a:off x="11132974" y="1693576"/>
            <a:ext cx="307911" cy="167952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49850E-0E81-78D5-9811-FD9E93E0F13F}"/>
              </a:ext>
            </a:extLst>
          </p:cNvPr>
          <p:cNvCxnSpPr>
            <a:stCxn id="11" idx="1"/>
            <a:endCxn id="11" idx="0"/>
          </p:cNvCxnSpPr>
          <p:nvPr/>
        </p:nvCxnSpPr>
        <p:spPr>
          <a:xfrm flipV="1">
            <a:off x="11132974" y="1693576"/>
            <a:ext cx="153956" cy="839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C19B9E-DFC5-1442-E19E-24D68278723F}"/>
              </a:ext>
            </a:extLst>
          </p:cNvPr>
          <p:cNvCxnSpPr>
            <a:stCxn id="11" idx="2"/>
            <a:endCxn id="11" idx="3"/>
          </p:cNvCxnSpPr>
          <p:nvPr/>
        </p:nvCxnSpPr>
        <p:spPr>
          <a:xfrm flipV="1">
            <a:off x="11286930" y="1777552"/>
            <a:ext cx="153955" cy="839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538550-4D28-A629-F9DC-FA32B102FD3B}"/>
              </a:ext>
            </a:extLst>
          </p:cNvPr>
          <p:cNvSpPr/>
          <p:nvPr/>
        </p:nvSpPr>
        <p:spPr>
          <a:xfrm>
            <a:off x="8780103" y="1423609"/>
            <a:ext cx="307911" cy="167952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42DD29-B25A-623F-B17B-62FD0101ABA9}"/>
              </a:ext>
            </a:extLst>
          </p:cNvPr>
          <p:cNvCxnSpPr>
            <a:stCxn id="18" idx="1"/>
            <a:endCxn id="18" idx="0"/>
          </p:cNvCxnSpPr>
          <p:nvPr/>
        </p:nvCxnSpPr>
        <p:spPr>
          <a:xfrm flipV="1">
            <a:off x="8780103" y="1423609"/>
            <a:ext cx="153956" cy="839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9EBF97-B22B-B8F9-2100-2FEE0CCD08CC}"/>
              </a:ext>
            </a:extLst>
          </p:cNvPr>
          <p:cNvCxnSpPr>
            <a:stCxn id="18" idx="2"/>
            <a:endCxn id="18" idx="3"/>
          </p:cNvCxnSpPr>
          <p:nvPr/>
        </p:nvCxnSpPr>
        <p:spPr>
          <a:xfrm flipV="1">
            <a:off x="8934059" y="1507585"/>
            <a:ext cx="153955" cy="839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AF4B6F1-AEDB-9454-4ED6-5518491368BA}"/>
              </a:ext>
            </a:extLst>
          </p:cNvPr>
          <p:cNvSpPr/>
          <p:nvPr/>
        </p:nvSpPr>
        <p:spPr>
          <a:xfrm>
            <a:off x="11132974" y="1423607"/>
            <a:ext cx="307911" cy="167952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4234CF-1433-1E29-3415-F6806DDE4DF0}"/>
              </a:ext>
            </a:extLst>
          </p:cNvPr>
          <p:cNvCxnSpPr>
            <a:stCxn id="21" idx="1"/>
            <a:endCxn id="21" idx="0"/>
          </p:cNvCxnSpPr>
          <p:nvPr/>
        </p:nvCxnSpPr>
        <p:spPr>
          <a:xfrm flipV="1">
            <a:off x="11132974" y="1423607"/>
            <a:ext cx="153956" cy="839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CCB73F-A373-8422-D5EA-ECB9AFF50E20}"/>
              </a:ext>
            </a:extLst>
          </p:cNvPr>
          <p:cNvCxnSpPr>
            <a:stCxn id="21" idx="2"/>
            <a:endCxn id="21" idx="3"/>
          </p:cNvCxnSpPr>
          <p:nvPr/>
        </p:nvCxnSpPr>
        <p:spPr>
          <a:xfrm flipV="1">
            <a:off x="11286930" y="1507583"/>
            <a:ext cx="153955" cy="8397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14A1040-1E69-D368-B13D-A6210E1AE8E7}"/>
              </a:ext>
            </a:extLst>
          </p:cNvPr>
          <p:cNvSpPr/>
          <p:nvPr/>
        </p:nvSpPr>
        <p:spPr>
          <a:xfrm>
            <a:off x="9983444" y="1326574"/>
            <a:ext cx="307911" cy="261256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3907C0-B85C-328B-3945-FFA25959536B}"/>
              </a:ext>
            </a:extLst>
          </p:cNvPr>
          <p:cNvSpPr/>
          <p:nvPr/>
        </p:nvSpPr>
        <p:spPr>
          <a:xfrm>
            <a:off x="9981888" y="1693576"/>
            <a:ext cx="307911" cy="261256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87B1C2-C0F7-818C-19B2-0B2637C0B3C8}"/>
              </a:ext>
            </a:extLst>
          </p:cNvPr>
          <p:cNvCxnSpPr>
            <a:stCxn id="25" idx="1"/>
            <a:endCxn id="25" idx="3"/>
          </p:cNvCxnSpPr>
          <p:nvPr/>
        </p:nvCxnSpPr>
        <p:spPr>
          <a:xfrm>
            <a:off x="9981888" y="1824204"/>
            <a:ext cx="3079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E6F22E-00AF-C403-9C9D-5E7BC8192644}"/>
              </a:ext>
            </a:extLst>
          </p:cNvPr>
          <p:cNvCxnSpPr>
            <a:stCxn id="24" idx="1"/>
            <a:endCxn id="24" idx="3"/>
          </p:cNvCxnSpPr>
          <p:nvPr/>
        </p:nvCxnSpPr>
        <p:spPr>
          <a:xfrm>
            <a:off x="9983444" y="1457202"/>
            <a:ext cx="3079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29FEFC3-1B98-9B25-21EF-F2495E264F7F}"/>
              </a:ext>
            </a:extLst>
          </p:cNvPr>
          <p:cNvSpPr/>
          <p:nvPr/>
        </p:nvSpPr>
        <p:spPr>
          <a:xfrm>
            <a:off x="10095410" y="1121767"/>
            <a:ext cx="91752" cy="201698"/>
          </a:xfrm>
          <a:prstGeom prst="rect">
            <a:avLst/>
          </a:prstGeom>
          <a:solidFill>
            <a:schemeClr val="tx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E675D36-7D76-5CE7-3BBD-203D31640517}"/>
              </a:ext>
            </a:extLst>
          </p:cNvPr>
          <p:cNvSpPr/>
          <p:nvPr/>
        </p:nvSpPr>
        <p:spPr>
          <a:xfrm>
            <a:off x="10138270" y="1023766"/>
            <a:ext cx="329184" cy="159739"/>
          </a:xfrm>
          <a:custGeom>
            <a:avLst/>
            <a:gdLst>
              <a:gd name="connsiteX0" fmla="*/ 0 w 329184"/>
              <a:gd name="connsiteY0" fmla="*/ 98779 h 159739"/>
              <a:gd name="connsiteX1" fmla="*/ 97536 w 329184"/>
              <a:gd name="connsiteY1" fmla="*/ 1243 h 159739"/>
              <a:gd name="connsiteX2" fmla="*/ 243840 w 329184"/>
              <a:gd name="connsiteY2" fmla="*/ 159739 h 159739"/>
              <a:gd name="connsiteX3" fmla="*/ 243840 w 329184"/>
              <a:gd name="connsiteY3" fmla="*/ 159739 h 159739"/>
              <a:gd name="connsiteX4" fmla="*/ 329184 w 329184"/>
              <a:gd name="connsiteY4" fmla="*/ 147547 h 159739"/>
              <a:gd name="connsiteX5" fmla="*/ 329184 w 329184"/>
              <a:gd name="connsiteY5" fmla="*/ 147547 h 15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184" h="159739">
                <a:moveTo>
                  <a:pt x="0" y="98779"/>
                </a:moveTo>
                <a:cubicBezTo>
                  <a:pt x="28448" y="44931"/>
                  <a:pt x="56896" y="-8917"/>
                  <a:pt x="97536" y="1243"/>
                </a:cubicBezTo>
                <a:cubicBezTo>
                  <a:pt x="138176" y="11403"/>
                  <a:pt x="243840" y="159739"/>
                  <a:pt x="243840" y="159739"/>
                </a:cubicBezTo>
                <a:lnTo>
                  <a:pt x="243840" y="159739"/>
                </a:lnTo>
                <a:lnTo>
                  <a:pt x="329184" y="147547"/>
                </a:lnTo>
                <a:lnTo>
                  <a:pt x="329184" y="14754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E2A5F4-83F0-1961-BFCE-F9E0CF9AD5D9}"/>
              </a:ext>
            </a:extLst>
          </p:cNvPr>
          <p:cNvSpPr txBox="1"/>
          <p:nvPr/>
        </p:nvSpPr>
        <p:spPr>
          <a:xfrm>
            <a:off x="329063" y="1104741"/>
            <a:ext cx="9164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Accelerometer sensor (vibration sensor)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Sensor type: PCB 353B15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orbel" panose="020B0503020204020204" pitchFamily="34" charset="0"/>
              </a:rPr>
              <a:t>Bearing (SKF - 61804)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orbel" panose="020B0503020204020204" pitchFamily="34" charset="0"/>
              </a:rPr>
              <a:t>Coupler type: Kistler 5134A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orbel" panose="020B0503020204020204" pitchFamily="34" charset="0"/>
              </a:rPr>
              <a:t>Measurement device: </a:t>
            </a:r>
            <a:r>
              <a:rPr lang="en-IN" sz="2400" dirty="0" err="1">
                <a:latin typeface="Corbel" panose="020B0503020204020204" pitchFamily="34" charset="0"/>
              </a:rPr>
              <a:t>dSPACE</a:t>
            </a:r>
            <a:r>
              <a:rPr lang="en-IN" sz="2400" dirty="0">
                <a:latin typeface="Corbel" panose="020B0503020204020204" pitchFamily="34" charset="0"/>
              </a:rPr>
              <a:t> </a:t>
            </a:r>
            <a:r>
              <a:rPr lang="en-IN" sz="2400" dirty="0" err="1">
                <a:latin typeface="Corbel" panose="020B0503020204020204" pitchFamily="34" charset="0"/>
              </a:rPr>
              <a:t>MicroLabBox</a:t>
            </a:r>
            <a:r>
              <a:rPr lang="en-IN" sz="2400" dirty="0">
                <a:latin typeface="Corbel" panose="020B0503020204020204" pitchFamily="34" charset="0"/>
              </a:rPr>
              <a:t> (16 Bit A/D Converter)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orbel" panose="020B0503020204020204" pitchFamily="34" charset="0"/>
              </a:rPr>
              <a:t>Sampling Frequency: 40kHz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19202A2-BD87-6C8B-2407-C69D842A14B3}"/>
              </a:ext>
            </a:extLst>
          </p:cNvPr>
          <p:cNvSpPr/>
          <p:nvPr/>
        </p:nvSpPr>
        <p:spPr>
          <a:xfrm>
            <a:off x="9675534" y="882434"/>
            <a:ext cx="924042" cy="138093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A35DC6-E78B-40E1-A3A9-DDE981DC9B52}"/>
              </a:ext>
            </a:extLst>
          </p:cNvPr>
          <p:cNvSpPr txBox="1"/>
          <p:nvPr/>
        </p:nvSpPr>
        <p:spPr>
          <a:xfrm>
            <a:off x="10493051" y="2252210"/>
            <a:ext cx="10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FOCUS!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27DB6F-F26F-1EE4-D770-31064CC6D35D}"/>
                  </a:ext>
                </a:extLst>
              </p:cNvPr>
              <p:cNvSpPr txBox="1"/>
              <p:nvPr/>
            </p:nvSpPr>
            <p:spPr>
              <a:xfrm>
                <a:off x="6096000" y="4102248"/>
                <a:ext cx="486840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orbel" panose="020B0503020204020204" pitchFamily="34" charset="0"/>
                  </a:rPr>
                  <a:t>Geometry of Bearing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= 26.15 mm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= 3.7 mm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𝑤𝑘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= 13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  = 0</a:t>
                </a:r>
                <a:r>
                  <a:rPr lang="en-US" sz="2400" dirty="0">
                    <a:latin typeface="Corbel" panose="020B0503020204020204" pitchFamily="34" charset="0"/>
                    <a:ea typeface="DengXian" panose="020B0503020204020204" pitchFamily="2" charset="-122"/>
                  </a:rPr>
                  <a:t> </a:t>
                </a:r>
                <a:r>
                  <a:rPr lang="en-US" sz="2400" dirty="0">
                    <a:latin typeface="Corbel" panose="020B0503020204020204" pitchFamily="34" charset="0"/>
                    <a:ea typeface="DengXian" panose="02010600030101010101" pitchFamily="2" charset="-122"/>
                  </a:rPr>
                  <a:t>°</a:t>
                </a:r>
                <a:endParaRPr lang="en-US" sz="2400" dirty="0">
                  <a:latin typeface="Corbel" panose="020B0503020204020204" pitchFamily="34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   = 35-50 Hz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27DB6F-F26F-1EE4-D770-31064CC6D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102248"/>
                <a:ext cx="4868402" cy="2308324"/>
              </a:xfrm>
              <a:prstGeom prst="rect">
                <a:avLst/>
              </a:prstGeom>
              <a:blipFill>
                <a:blip r:embed="rId2"/>
                <a:stretch>
                  <a:fillRect l="-1877" t="-2111" b="-50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2205B2A8-9D83-0B5B-F273-489BB289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61" y="3786042"/>
            <a:ext cx="4045012" cy="29938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807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7B11EE-CD32-61A0-468F-CA192F6982AC}"/>
              </a:ext>
            </a:extLst>
          </p:cNvPr>
          <p:cNvSpPr txBox="1"/>
          <p:nvPr/>
        </p:nvSpPr>
        <p:spPr>
          <a:xfrm flipH="1">
            <a:off x="683311" y="382555"/>
            <a:ext cx="5412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Objective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53062-9E22-A2C8-049A-B07003812E4C}"/>
              </a:ext>
            </a:extLst>
          </p:cNvPr>
          <p:cNvSpPr txBox="1"/>
          <p:nvPr/>
        </p:nvSpPr>
        <p:spPr>
          <a:xfrm>
            <a:off x="802433" y="1334277"/>
            <a:ext cx="10982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Data Archive: </a:t>
            </a:r>
            <a:r>
              <a:rPr lang="en-US" sz="2400" b="1" dirty="0">
                <a:latin typeface="Corbel" panose="020B0503020204020204" pitchFamily="34" charset="0"/>
              </a:rPr>
              <a:t>WS2223_16</a:t>
            </a:r>
            <a:r>
              <a:rPr lang="en-US" sz="2400" dirty="0">
                <a:latin typeface="Corbel" panose="020B0503020204020204" pitchFamily="34" charset="0"/>
              </a:rPr>
              <a:t>  (data of signal for 3 different bearings)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The project's goal is to analyze three provided signals that are composed of information from a bearing. We must determine which signal is the damaged signal in order to identify the data that the signals convey about the damaged bearing.</a:t>
            </a:r>
            <a:endParaRPr lang="en-IN" sz="2400" dirty="0"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75000-6350-77FB-B84B-4FA2BF21FD0A}"/>
              </a:ext>
            </a:extLst>
          </p:cNvPr>
          <p:cNvSpPr txBox="1"/>
          <p:nvPr/>
        </p:nvSpPr>
        <p:spPr>
          <a:xfrm>
            <a:off x="683311" y="3326363"/>
            <a:ext cx="3898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Proposed steps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0CB8D-E650-3C4C-327D-AD7CA820E9A4}"/>
              </a:ext>
            </a:extLst>
          </p:cNvPr>
          <p:cNvSpPr txBox="1"/>
          <p:nvPr/>
        </p:nvSpPr>
        <p:spPr>
          <a:xfrm>
            <a:off x="683311" y="4034249"/>
            <a:ext cx="65874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orbel" panose="020B0503020204020204" pitchFamily="34" charset="0"/>
              </a:rPr>
              <a:t>Time Domain Signal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orbel" panose="020B0503020204020204" pitchFamily="34" charset="0"/>
              </a:rPr>
              <a:t>Frequency Domain Signal Analysis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orbel" panose="020B0503020204020204" pitchFamily="34" charset="0"/>
              </a:rPr>
              <a:t>Envelope Spectra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orbel" panose="020B0503020204020204" pitchFamily="34" charset="0"/>
              </a:rPr>
              <a:t>Time-Frequency Domain Signal Analysis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orbel" panose="020B0503020204020204" pitchFamily="34" charset="0"/>
              </a:rPr>
              <a:t>Spectral </a:t>
            </a:r>
            <a:r>
              <a:rPr lang="en-US" sz="2800" dirty="0" err="1">
                <a:latin typeface="Corbel" panose="020B0503020204020204" pitchFamily="34" charset="0"/>
              </a:rPr>
              <a:t>Kurtogram</a:t>
            </a:r>
            <a:endParaRPr lang="en-US" sz="2800" dirty="0">
              <a:latin typeface="Corbel" panose="020B0503020204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Corbel" panose="020B0503020204020204" pitchFamily="34" charset="0"/>
              </a:rPr>
              <a:t>Band-Pass Filter</a:t>
            </a:r>
            <a:endParaRPr lang="en-IN" sz="2800" dirty="0"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67A26-DE97-F61F-C15E-C18E6CBD230D}"/>
              </a:ext>
            </a:extLst>
          </p:cNvPr>
          <p:cNvSpPr txBox="1"/>
          <p:nvPr/>
        </p:nvSpPr>
        <p:spPr>
          <a:xfrm>
            <a:off x="7141580" y="3420319"/>
            <a:ext cx="4830501" cy="20005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File Name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orbel" panose="020B0503020204020204" pitchFamily="34" charset="0"/>
              </a:rPr>
              <a:t>file_004_23192223 – Signal 1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orbel" panose="020B0503020204020204" pitchFamily="34" charset="0"/>
              </a:rPr>
              <a:t>file_009_23192223 – Signal 2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orbel" panose="020B0503020204020204" pitchFamily="34" charset="0"/>
              </a:rPr>
              <a:t>file_023_23192223 – Signal 3</a:t>
            </a:r>
          </a:p>
        </p:txBody>
      </p:sp>
    </p:spTree>
    <p:extLst>
      <p:ext uri="{BB962C8B-B14F-4D97-AF65-F5344CB8AC3E}">
        <p14:creationId xmlns:p14="http://schemas.microsoft.com/office/powerpoint/2010/main" val="271260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1A9EF9-D2E8-01D2-5863-EB6BAA0AFD46}"/>
              </a:ext>
            </a:extLst>
          </p:cNvPr>
          <p:cNvSpPr txBox="1"/>
          <p:nvPr/>
        </p:nvSpPr>
        <p:spPr>
          <a:xfrm>
            <a:off x="457199" y="121298"/>
            <a:ext cx="5206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Time Domain Analysis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D38F9ED-8AB8-9EA3-15D4-4B92262E1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757" r="8243"/>
          <a:stretch/>
        </p:blipFill>
        <p:spPr>
          <a:xfrm>
            <a:off x="2542" y="998296"/>
            <a:ext cx="5033641" cy="2817892"/>
          </a:xfrm>
          <a:prstGeom prst="rect">
            <a:avLst/>
          </a:prstGeom>
          <a:ln w="15875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8" name="Picture 7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457E14C5-D8A7-09A9-C6F7-F367B0F941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r="8023"/>
          <a:stretch/>
        </p:blipFill>
        <p:spPr>
          <a:xfrm>
            <a:off x="6993640" y="917575"/>
            <a:ext cx="5198360" cy="2914651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32FC60C9-E4AA-C926-C4E4-80C13A2F6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" r="8751"/>
          <a:stretch/>
        </p:blipFill>
        <p:spPr>
          <a:xfrm>
            <a:off x="3492759" y="3906545"/>
            <a:ext cx="5206482" cy="2951455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5B392D6-63BC-CF0C-DD44-BC37830AE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30032"/>
              </p:ext>
            </p:extLst>
          </p:nvPr>
        </p:nvGraphicFramePr>
        <p:xfrm>
          <a:off x="635000" y="3986213"/>
          <a:ext cx="1884363" cy="283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463040" imgH="2202054" progId="Excel.Sheet.12">
                  <p:embed/>
                </p:oleObj>
              </mc:Choice>
              <mc:Fallback>
                <p:oleObj name="Worksheet" r:id="rId5" imgW="1463040" imgH="22020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5000" y="3986213"/>
                        <a:ext cx="1884363" cy="28336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accent6">
                            <a:alpha val="8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2330E0-B6B8-901C-3906-B068D4BA8940}"/>
              </a:ext>
            </a:extLst>
          </p:cNvPr>
          <p:cNvCxnSpPr>
            <a:cxnSpLocks/>
          </p:cNvCxnSpPr>
          <p:nvPr/>
        </p:nvCxnSpPr>
        <p:spPr>
          <a:xfrm>
            <a:off x="1717040" y="3832226"/>
            <a:ext cx="0" cy="153530"/>
          </a:xfrm>
          <a:prstGeom prst="straightConnector1">
            <a:avLst/>
          </a:prstGeom>
          <a:ln w="476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F4C611C9-13C5-4E82-1C82-AFB0A5F020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999881"/>
              </p:ext>
            </p:extLst>
          </p:nvPr>
        </p:nvGraphicFramePr>
        <p:xfrm>
          <a:off x="9871710" y="4024312"/>
          <a:ext cx="1882775" cy="283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463040" imgH="2202054" progId="Excel.Sheet.12">
                  <p:embed/>
                </p:oleObj>
              </mc:Choice>
              <mc:Fallback>
                <p:oleObj name="Worksheet" r:id="rId7" imgW="1463040" imgH="2202054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5B392D6-63BC-CF0C-DD44-BC37830AE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71710" y="4024312"/>
                        <a:ext cx="1882775" cy="28336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FF0000">
                            <a:alpha val="80000"/>
                          </a:srgb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B84B1AE-1BA3-16FE-A316-61FFB92372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18633"/>
              </p:ext>
            </p:extLst>
          </p:nvPr>
        </p:nvGraphicFramePr>
        <p:xfrm>
          <a:off x="635382" y="4026892"/>
          <a:ext cx="1883980" cy="2834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1463040" imgH="2202054" progId="Excel.Sheet.12">
                  <p:embed/>
                </p:oleObj>
              </mc:Choice>
              <mc:Fallback>
                <p:oleObj name="Worksheet" r:id="rId9" imgW="1463040" imgH="2202054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5B392D6-63BC-CF0C-DD44-BC37830AE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5382" y="4026892"/>
                        <a:ext cx="1883980" cy="283414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accent2">
                            <a:lumMod val="60000"/>
                            <a:lumOff val="40000"/>
                            <a:alpha val="8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2C87A4-0318-F3C2-8A47-6AF5F5D9CA2A}"/>
              </a:ext>
            </a:extLst>
          </p:cNvPr>
          <p:cNvCxnSpPr>
            <a:cxnSpLocks/>
          </p:cNvCxnSpPr>
          <p:nvPr/>
        </p:nvCxnSpPr>
        <p:spPr>
          <a:xfrm>
            <a:off x="10962640" y="3832226"/>
            <a:ext cx="0" cy="19208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7FC704E6-2B5F-EB68-4881-FEA74391F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133443"/>
              </p:ext>
            </p:extLst>
          </p:nvPr>
        </p:nvGraphicFramePr>
        <p:xfrm>
          <a:off x="5169719" y="1151216"/>
          <a:ext cx="1690384" cy="2544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1463040" imgH="2202054" progId="Excel.Sheet.12">
                  <p:embed/>
                </p:oleObj>
              </mc:Choice>
              <mc:Fallback>
                <p:oleObj name="Worksheet" r:id="rId11" imgW="1463040" imgH="2202054" progId="Excel.Sheet.12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F4C611C9-13C5-4E82-1C82-AFB0A5F020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69719" y="1151216"/>
                        <a:ext cx="1690384" cy="25441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92D050">
                            <a:alpha val="80000"/>
                          </a:srgb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77B028-E93F-4D17-862B-2A341260775D}"/>
              </a:ext>
            </a:extLst>
          </p:cNvPr>
          <p:cNvCxnSpPr>
            <a:cxnSpLocks/>
          </p:cNvCxnSpPr>
          <p:nvPr/>
        </p:nvCxnSpPr>
        <p:spPr>
          <a:xfrm flipV="1">
            <a:off x="5663680" y="3695344"/>
            <a:ext cx="0" cy="211201"/>
          </a:xfrm>
          <a:prstGeom prst="straightConnector1">
            <a:avLst/>
          </a:prstGeom>
          <a:ln w="47625">
            <a:solidFill>
              <a:srgbClr val="92D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8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D083FA-BE72-05D9-9D65-9B45AFAE0536}"/>
              </a:ext>
            </a:extLst>
          </p:cNvPr>
          <p:cNvSpPr txBox="1"/>
          <p:nvPr/>
        </p:nvSpPr>
        <p:spPr>
          <a:xfrm>
            <a:off x="457199" y="61168"/>
            <a:ext cx="5206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Time Domain Analysis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87B55-76D4-44B3-EA8F-952BDA609818}"/>
              </a:ext>
            </a:extLst>
          </p:cNvPr>
          <p:cNvSpPr txBox="1"/>
          <p:nvPr/>
        </p:nvSpPr>
        <p:spPr>
          <a:xfrm>
            <a:off x="335280" y="9914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rbel" panose="020B0503020204020204" pitchFamily="34" charset="0"/>
              </a:rPr>
              <a:t>Probability Density Function (PDF) and Cumulative Distribution Function (CDF) </a:t>
            </a:r>
            <a:endParaRPr lang="en-IN" sz="2400" b="1" dirty="0">
              <a:latin typeface="Corbel" panose="020B0503020204020204" pitchFamily="34" charset="0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7AF7506-BE11-C08F-015D-53EF638ED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" t="3088" r="8751" b="1879"/>
          <a:stretch/>
        </p:blipFill>
        <p:spPr>
          <a:xfrm>
            <a:off x="89027" y="1615440"/>
            <a:ext cx="5942824" cy="32816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EF30B7F0-C715-0E8B-BD0F-001730462F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3262" r="9167" b="1706"/>
          <a:stretch/>
        </p:blipFill>
        <p:spPr>
          <a:xfrm>
            <a:off x="6225782" y="1615440"/>
            <a:ext cx="5877191" cy="32816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040867-CA3D-E022-C4BD-61B8535D9BBF}"/>
              </a:ext>
            </a:extLst>
          </p:cNvPr>
          <p:cNvSpPr txBox="1"/>
          <p:nvPr/>
        </p:nvSpPr>
        <p:spPr>
          <a:xfrm>
            <a:off x="2743200" y="5242560"/>
            <a:ext cx="768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rbel" panose="020B0503020204020204" pitchFamily="34" charset="0"/>
              </a:rPr>
              <a:t>Observations: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No detection of Statistical based change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Features from time domain analysis are not informative</a:t>
            </a:r>
            <a:endParaRPr lang="en-IN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8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6DDCC2-CA2D-F701-8B7C-550EE75A58DF}"/>
              </a:ext>
            </a:extLst>
          </p:cNvPr>
          <p:cNvSpPr txBox="1"/>
          <p:nvPr/>
        </p:nvSpPr>
        <p:spPr>
          <a:xfrm>
            <a:off x="457199" y="-20745"/>
            <a:ext cx="6756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Frequency Domain Analysis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EAC118D-0C78-BDA8-59FF-3B8A1BE4B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3" t="2916" r="8750" b="2743"/>
          <a:stretch/>
        </p:blipFill>
        <p:spPr>
          <a:xfrm>
            <a:off x="91439" y="661968"/>
            <a:ext cx="5821681" cy="3175462"/>
          </a:xfrm>
          <a:prstGeom prst="rect">
            <a:avLst/>
          </a:prstGeom>
          <a:ln w="15875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8947F75-A16C-4EC2-FCE0-54FB7EC93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3434" r="9000" b="3434"/>
          <a:stretch/>
        </p:blipFill>
        <p:spPr>
          <a:xfrm>
            <a:off x="6278880" y="661968"/>
            <a:ext cx="5821681" cy="3169582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AF92773-91A4-1025-E84F-9203AC1AFC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3" t="3434" r="9000" b="3434"/>
          <a:stretch/>
        </p:blipFill>
        <p:spPr>
          <a:xfrm>
            <a:off x="4272279" y="3867940"/>
            <a:ext cx="5486398" cy="2990060"/>
          </a:xfrm>
          <a:prstGeom prst="rect">
            <a:avLst/>
          </a:prstGeom>
          <a:ln w="15875">
            <a:solidFill>
              <a:srgbClr val="92D05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D61C7-88E6-F0D5-A48B-C0D99B017DFB}"/>
              </a:ext>
            </a:extLst>
          </p:cNvPr>
          <p:cNvSpPr txBox="1"/>
          <p:nvPr/>
        </p:nvSpPr>
        <p:spPr>
          <a:xfrm>
            <a:off x="284478" y="4257040"/>
            <a:ext cx="3738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Corbel" panose="020B0503020204020204" pitchFamily="34" charset="0"/>
              </a:rPr>
              <a:t>Fast Fourier Transform (FFT) of the measured signal data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Corbel" panose="020B0503020204020204" pitchFamily="34" charset="0"/>
              </a:rPr>
              <a:t>Resonance because of shock shaped impulse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Corbel" panose="020B0503020204020204" pitchFamily="34" charset="0"/>
              </a:rPr>
              <a:t>Damage frequency modulation with high frequency</a:t>
            </a:r>
            <a:endParaRPr lang="en-IN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15C696-0BDD-DC89-B19F-6C8E5D69FFB8}"/>
              </a:ext>
            </a:extLst>
          </p:cNvPr>
          <p:cNvSpPr txBox="1"/>
          <p:nvPr/>
        </p:nvSpPr>
        <p:spPr>
          <a:xfrm>
            <a:off x="5953759" y="-60960"/>
            <a:ext cx="6756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Frequency Domain Analysis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628F2-5707-7BA0-CADA-C52CC349FF2C}"/>
              </a:ext>
            </a:extLst>
          </p:cNvPr>
          <p:cNvSpPr txBox="1"/>
          <p:nvPr/>
        </p:nvSpPr>
        <p:spPr>
          <a:xfrm>
            <a:off x="6268720" y="812800"/>
            <a:ext cx="5567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Envelope Formation for demodulation of damaged signal from high frequency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Corbel" panose="020B0503020204020204" pitchFamily="34" charset="0"/>
              </a:rPr>
              <a:t>Power Spectrum Density of Envelope signal</a:t>
            </a:r>
            <a:endParaRPr lang="en-IN" sz="2400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1BADF-A5C4-FCDB-BBD2-CAE6249AB993}"/>
              </a:ext>
            </a:extLst>
          </p:cNvPr>
          <p:cNvSpPr txBox="1"/>
          <p:nvPr/>
        </p:nvSpPr>
        <p:spPr>
          <a:xfrm>
            <a:off x="1" y="3337560"/>
            <a:ext cx="5130800" cy="147732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Peak Energy in dB/Hz for Bearing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rbel" panose="020B0503020204020204" pitchFamily="34" charset="0"/>
              </a:rPr>
              <a:t>Outer Race Frequency and its harmonics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rbel" panose="020B0503020204020204" pitchFamily="34" charset="0"/>
              </a:rPr>
              <a:t>278.2 Hz (1x, 2x, 3x,..)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rbel" panose="020B0503020204020204" pitchFamily="34" charset="0"/>
              </a:rPr>
              <a:t>Bearing Roll Over Frequency and its harmonics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rbel" panose="020B0503020204020204" pitchFamily="34" charset="0"/>
              </a:rPr>
              <a:t>49.84 Hz (1x, 2x, 3x,..)</a:t>
            </a:r>
            <a:endParaRPr lang="en-IN" dirty="0"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01F23-34B8-83EF-2C8D-96E4C5327013}"/>
              </a:ext>
            </a:extLst>
          </p:cNvPr>
          <p:cNvSpPr txBox="1"/>
          <p:nvPr/>
        </p:nvSpPr>
        <p:spPr>
          <a:xfrm>
            <a:off x="1" y="5085080"/>
            <a:ext cx="5130800" cy="147732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Peak Energy in dB/Hz for Bearing 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rbel" panose="020B0503020204020204" pitchFamily="34" charset="0"/>
              </a:rPr>
              <a:t>Inner Race Frequency and its harmonics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rbel" panose="020B0503020204020204" pitchFamily="34" charset="0"/>
              </a:rPr>
              <a:t>369.81 Hz (1x, 2x, 3x,..)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rbel" panose="020B0503020204020204" pitchFamily="34" charset="0"/>
              </a:rPr>
              <a:t>Side Bands of  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±</a:t>
            </a:r>
            <a:r>
              <a:rPr lang="en-US" dirty="0">
                <a:latin typeface="Corbel" panose="020B0503020204020204" pitchFamily="34" charset="0"/>
              </a:rPr>
              <a:t>49.84 Hz (1x, 2x,..) </a:t>
            </a:r>
            <a:r>
              <a:rPr lang="en-US" dirty="0" err="1">
                <a:latin typeface="Corbel" panose="020B0503020204020204" pitchFamily="34" charset="0"/>
              </a:rPr>
              <a:t>w.r.t.</a:t>
            </a:r>
            <a:r>
              <a:rPr lang="en-US" dirty="0">
                <a:latin typeface="Corbel" panose="020B0503020204020204" pitchFamily="34" charset="0"/>
              </a:rPr>
              <a:t> Inner race damage frequency because of modulation. 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70332C4-5715-005B-EB45-4A911FE2B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t="3954" r="8845" b="3261"/>
          <a:stretch/>
        </p:blipFill>
        <p:spPr>
          <a:xfrm>
            <a:off x="28650" y="-4123"/>
            <a:ext cx="5905083" cy="3184203"/>
          </a:xfrm>
          <a:prstGeom prst="rect">
            <a:avLst/>
          </a:prstGeom>
          <a:ln w="15875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FFC8B27-1071-4A82-E601-04D484CB9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t="3954" r="8663" b="2214"/>
          <a:stretch/>
        </p:blipFill>
        <p:spPr>
          <a:xfrm>
            <a:off x="5262816" y="3103262"/>
            <a:ext cx="6900534" cy="3754738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0163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CAE9C-2E6E-8DE3-7743-4024CE92950A}"/>
              </a:ext>
            </a:extLst>
          </p:cNvPr>
          <p:cNvSpPr txBox="1"/>
          <p:nvPr/>
        </p:nvSpPr>
        <p:spPr>
          <a:xfrm>
            <a:off x="457199" y="0"/>
            <a:ext cx="7020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Frequency Domain Analysis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C38B8-CD71-DBEB-2D30-AD046540ED81}"/>
              </a:ext>
            </a:extLst>
          </p:cNvPr>
          <p:cNvSpPr txBox="1"/>
          <p:nvPr/>
        </p:nvSpPr>
        <p:spPr>
          <a:xfrm>
            <a:off x="4442333" y="5072896"/>
            <a:ext cx="7505827" cy="178510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rbel" panose="020B0503020204020204" pitchFamily="34" charset="0"/>
              </a:rPr>
              <a:t>Peak Energy in dB/Hz for Bearing 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Corbel" panose="020B0503020204020204" pitchFamily="34" charset="0"/>
              </a:rPr>
              <a:t>Outer Race Frequency and its harmonics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Corbel" panose="020B0503020204020204" pitchFamily="34" charset="0"/>
              </a:rPr>
              <a:t>211.856 Hz (1x, 2x, 3x,..)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Corbel" panose="020B0503020204020204" pitchFamily="34" charset="0"/>
              </a:rPr>
              <a:t>Cage damage Frequency for Fix Outer Ring and its harmonics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Corbel" panose="020B0503020204020204" pitchFamily="34" charset="0"/>
              </a:rPr>
              <a:t>16.30 Hz (1x, 2x, 3x,..)</a:t>
            </a:r>
            <a:endParaRPr lang="en-IN" sz="220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981FC-4B07-3501-87B6-4F21F8CB1515}"/>
              </a:ext>
            </a:extLst>
          </p:cNvPr>
          <p:cNvSpPr txBox="1"/>
          <p:nvPr/>
        </p:nvSpPr>
        <p:spPr>
          <a:xfrm>
            <a:off x="7749667" y="1016000"/>
            <a:ext cx="419849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rbel" panose="020B0503020204020204" pitchFamily="34" charset="0"/>
              </a:rPr>
              <a:t>Note:</a:t>
            </a:r>
            <a:r>
              <a:rPr lang="en-US" sz="2200" dirty="0">
                <a:latin typeface="Corbel" panose="020B0503020204020204" pitchFamily="34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Corbel" panose="020B0503020204020204" pitchFamily="34" charset="0"/>
              </a:rPr>
              <a:t>Envelope Spectrum of each bearing shows peak at Roll Over Frequency and its harmonics which indicates vibration signal measurement due to shaft’s rotation speed.</a:t>
            </a:r>
            <a:endParaRPr lang="en-IN" sz="2200" dirty="0">
              <a:latin typeface="Corbel" panose="020B0503020204020204" pitchFamily="34" charset="0"/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5F2368D-1877-1B00-20D8-767CFBF95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t="3724" r="8917" b="2916"/>
          <a:stretch/>
        </p:blipFill>
        <p:spPr>
          <a:xfrm>
            <a:off x="0" y="707886"/>
            <a:ext cx="7502342" cy="4128016"/>
          </a:xfrm>
          <a:prstGeom prst="rect">
            <a:avLst/>
          </a:prstGeom>
          <a:solidFill>
            <a:srgbClr val="92D050"/>
          </a:solidFill>
          <a:ln w="158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17111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EA910-B2B9-E82D-9493-E1DB933436BC}"/>
              </a:ext>
            </a:extLst>
          </p:cNvPr>
          <p:cNvSpPr txBox="1"/>
          <p:nvPr/>
        </p:nvSpPr>
        <p:spPr>
          <a:xfrm>
            <a:off x="457199" y="0"/>
            <a:ext cx="9966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orbel" panose="020B0503020204020204" pitchFamily="34" charset="0"/>
              </a:rPr>
              <a:t>Time-Frequency Domain Analysis</a:t>
            </a:r>
            <a:endParaRPr lang="en-IN" sz="4000" b="1" u="sng" dirty="0"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112BE-F9CB-2992-190E-43B2D8F0979C}"/>
              </a:ext>
            </a:extLst>
          </p:cNvPr>
          <p:cNvSpPr txBox="1"/>
          <p:nvPr/>
        </p:nvSpPr>
        <p:spPr>
          <a:xfrm>
            <a:off x="457198" y="953254"/>
            <a:ext cx="1041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Signal Filtering by means of Spectral Kurtosis / </a:t>
            </a:r>
            <a:r>
              <a:rPr lang="en-US" sz="2400" dirty="0" err="1">
                <a:latin typeface="Corbel" panose="020B0503020204020204" pitchFamily="34" charset="0"/>
              </a:rPr>
              <a:t>Kurtograms</a:t>
            </a:r>
            <a:endParaRPr lang="en-US" sz="24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A6265-E929-3D9B-5E0C-2153CC14FEC7}"/>
              </a:ext>
            </a:extLst>
          </p:cNvPr>
          <p:cNvSpPr txBox="1"/>
          <p:nvPr/>
        </p:nvSpPr>
        <p:spPr>
          <a:xfrm>
            <a:off x="457198" y="1655186"/>
            <a:ext cx="913384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latin typeface="CourierNew"/>
              </a:rPr>
              <a:t>MATLAB:      </a:t>
            </a:r>
            <a:r>
              <a:rPr lang="pl-PL" sz="1800" b="1" i="0" u="none" strike="noStrike" baseline="0" dirty="0">
                <a:latin typeface="CourierNew"/>
              </a:rPr>
              <a:t>[kgram, f, w, fc, wc, bw] = kurtogram(x, fs)</a:t>
            </a:r>
            <a:endParaRPr lang="en-US" sz="1800" b="1" i="0" u="none" strike="noStrike" baseline="0" dirty="0">
              <a:latin typeface="CourierNew"/>
            </a:endParaRPr>
          </a:p>
          <a:p>
            <a:endParaRPr lang="en-US" dirty="0">
              <a:latin typeface="CourierNew"/>
            </a:endParaRPr>
          </a:p>
          <a:p>
            <a:endParaRPr lang="en-US" sz="1800" b="0" i="0" u="none" strike="noStrike" baseline="0" dirty="0">
              <a:latin typeface="CourierNew"/>
            </a:endParaRPr>
          </a:p>
          <a:p>
            <a:endParaRPr lang="en-US" dirty="0">
              <a:latin typeface="CourierNew"/>
            </a:endParaRPr>
          </a:p>
          <a:p>
            <a:endParaRPr lang="en-US" dirty="0">
              <a:latin typeface="CourierNew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5E8BCB-0811-C64B-80C4-949B7AF1E64E}"/>
              </a:ext>
            </a:extLst>
          </p:cNvPr>
          <p:cNvCxnSpPr/>
          <p:nvPr/>
        </p:nvCxnSpPr>
        <p:spPr>
          <a:xfrm flipH="1">
            <a:off x="1767840" y="1971040"/>
            <a:ext cx="914400" cy="31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F12120-BC08-2167-96A5-2710477AB916}"/>
              </a:ext>
            </a:extLst>
          </p:cNvPr>
          <p:cNvCxnSpPr>
            <a:cxnSpLocks/>
          </p:cNvCxnSpPr>
          <p:nvPr/>
        </p:nvCxnSpPr>
        <p:spPr>
          <a:xfrm flipH="1">
            <a:off x="2885440" y="1940390"/>
            <a:ext cx="548640" cy="31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65B54F-DDF9-443B-0A39-D8E5F582EB79}"/>
              </a:ext>
            </a:extLst>
          </p:cNvPr>
          <p:cNvCxnSpPr>
            <a:cxnSpLocks/>
          </p:cNvCxnSpPr>
          <p:nvPr/>
        </p:nvCxnSpPr>
        <p:spPr>
          <a:xfrm>
            <a:off x="3891280" y="1920070"/>
            <a:ext cx="0" cy="36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74FD0-765F-E395-E6C6-F8B6097364E9}"/>
              </a:ext>
            </a:extLst>
          </p:cNvPr>
          <p:cNvCxnSpPr>
            <a:cxnSpLocks/>
          </p:cNvCxnSpPr>
          <p:nvPr/>
        </p:nvCxnSpPr>
        <p:spPr>
          <a:xfrm>
            <a:off x="4409440" y="1914905"/>
            <a:ext cx="314960" cy="37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2B1C00-A8A4-5FAE-9EE4-27ABCFECC0E0}"/>
              </a:ext>
            </a:extLst>
          </p:cNvPr>
          <p:cNvCxnSpPr>
            <a:cxnSpLocks/>
          </p:cNvCxnSpPr>
          <p:nvPr/>
        </p:nvCxnSpPr>
        <p:spPr>
          <a:xfrm>
            <a:off x="4927599" y="1942972"/>
            <a:ext cx="680721" cy="388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2D4003-2B4B-6F75-6C4E-BA28CF0C4CA8}"/>
              </a:ext>
            </a:extLst>
          </p:cNvPr>
          <p:cNvCxnSpPr>
            <a:cxnSpLocks/>
          </p:cNvCxnSpPr>
          <p:nvPr/>
        </p:nvCxnSpPr>
        <p:spPr>
          <a:xfrm>
            <a:off x="5506720" y="1971040"/>
            <a:ext cx="1000763" cy="37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FED34E-326B-B4F0-98B9-B85E4BC364E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574281" y="1914905"/>
            <a:ext cx="144777" cy="38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AF8727-ACD9-9DEB-46A7-343FF20872D2}"/>
              </a:ext>
            </a:extLst>
          </p:cNvPr>
          <p:cNvCxnSpPr>
            <a:cxnSpLocks/>
          </p:cNvCxnSpPr>
          <p:nvPr/>
        </p:nvCxnSpPr>
        <p:spPr>
          <a:xfrm>
            <a:off x="8092441" y="1914905"/>
            <a:ext cx="355600" cy="34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200AFD-2C08-050B-4007-29659E41B6AA}"/>
              </a:ext>
            </a:extLst>
          </p:cNvPr>
          <p:cNvSpPr txBox="1"/>
          <p:nvPr/>
        </p:nvSpPr>
        <p:spPr>
          <a:xfrm>
            <a:off x="1137919" y="2262980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rbel" panose="020B0503020204020204" pitchFamily="34" charset="0"/>
              </a:rPr>
              <a:t>Kurtogram</a:t>
            </a:r>
            <a:endParaRPr lang="en-IN" sz="1600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F06EF8-FCAE-3F4B-4126-ED56762264AE}"/>
              </a:ext>
            </a:extLst>
          </p:cNvPr>
          <p:cNvSpPr txBox="1"/>
          <p:nvPr/>
        </p:nvSpPr>
        <p:spPr>
          <a:xfrm>
            <a:off x="2265679" y="2255350"/>
            <a:ext cx="1066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Frequency Vector  </a:t>
            </a:r>
            <a:endParaRPr lang="en-IN" sz="1600" dirty="0">
              <a:latin typeface="Corbel" panose="020B05030202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FB266-2404-9F33-C488-3DF06CA13BF5}"/>
              </a:ext>
            </a:extLst>
          </p:cNvPr>
          <p:cNvSpPr txBox="1"/>
          <p:nvPr/>
        </p:nvSpPr>
        <p:spPr>
          <a:xfrm>
            <a:off x="3312161" y="2264657"/>
            <a:ext cx="1026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Window Size  </a:t>
            </a:r>
            <a:endParaRPr lang="en-IN" sz="1600" dirty="0">
              <a:latin typeface="Corbel" panose="020B05030202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1E3AF5-9859-D412-22B5-B87A22663568}"/>
              </a:ext>
            </a:extLst>
          </p:cNvPr>
          <p:cNvSpPr txBox="1"/>
          <p:nvPr/>
        </p:nvSpPr>
        <p:spPr>
          <a:xfrm>
            <a:off x="4211322" y="2255350"/>
            <a:ext cx="1107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Center Frequency at </a:t>
            </a:r>
            <a:r>
              <a:rPr lang="en-US" sz="1600" dirty="0" err="1">
                <a:latin typeface="Corbel" panose="020B0503020204020204" pitchFamily="34" charset="0"/>
              </a:rPr>
              <a:t>Kmax</a:t>
            </a:r>
            <a:r>
              <a:rPr lang="en-US" sz="1600" dirty="0">
                <a:latin typeface="Corbel" panose="020B0503020204020204" pitchFamily="34" charset="0"/>
              </a:rPr>
              <a:t> </a:t>
            </a:r>
            <a:endParaRPr lang="en-IN" sz="1600" dirty="0">
              <a:latin typeface="Corbel" panose="020B05030202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23ADC-E764-7D24-BAF7-BFD51D69C14A}"/>
              </a:ext>
            </a:extLst>
          </p:cNvPr>
          <p:cNvSpPr txBox="1"/>
          <p:nvPr/>
        </p:nvSpPr>
        <p:spPr>
          <a:xfrm>
            <a:off x="5186682" y="2331697"/>
            <a:ext cx="1107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Window size at </a:t>
            </a:r>
            <a:r>
              <a:rPr lang="en-US" sz="1600" dirty="0" err="1">
                <a:latin typeface="Corbel" panose="020B0503020204020204" pitchFamily="34" charset="0"/>
              </a:rPr>
              <a:t>Kmax</a:t>
            </a:r>
            <a:r>
              <a:rPr lang="en-US" sz="1600" dirty="0">
                <a:latin typeface="Corbel" panose="020B0503020204020204" pitchFamily="34" charset="0"/>
              </a:rPr>
              <a:t> </a:t>
            </a:r>
            <a:endParaRPr lang="en-IN" sz="1600"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7D7D5D-7E4A-61E7-AA20-3DE5AFCABF83}"/>
              </a:ext>
            </a:extLst>
          </p:cNvPr>
          <p:cNvSpPr txBox="1"/>
          <p:nvPr/>
        </p:nvSpPr>
        <p:spPr>
          <a:xfrm>
            <a:off x="6202681" y="2301368"/>
            <a:ext cx="115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rbel" panose="020B0503020204020204" pitchFamily="34" charset="0"/>
              </a:rPr>
              <a:t>BandWidth</a:t>
            </a:r>
            <a:r>
              <a:rPr lang="en-US" sz="1600" dirty="0">
                <a:latin typeface="Corbel" panose="020B0503020204020204" pitchFamily="34" charset="0"/>
              </a:rPr>
              <a:t> for Optimal filter</a:t>
            </a:r>
            <a:endParaRPr lang="en-IN" sz="1600" dirty="0">
              <a:latin typeface="Corbel" panose="020B05030202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71BF13-326D-C8C9-E2FB-28A563A1FA56}"/>
              </a:ext>
            </a:extLst>
          </p:cNvPr>
          <p:cNvSpPr txBox="1"/>
          <p:nvPr/>
        </p:nvSpPr>
        <p:spPr>
          <a:xfrm>
            <a:off x="7345675" y="2296416"/>
            <a:ext cx="746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Signal</a:t>
            </a:r>
            <a:endParaRPr lang="en-IN" sz="1600" dirty="0">
              <a:latin typeface="Corbel" panose="020B05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C1703E-8C43-A391-7031-6074CC6FF2AB}"/>
              </a:ext>
            </a:extLst>
          </p:cNvPr>
          <p:cNvSpPr txBox="1"/>
          <p:nvPr/>
        </p:nvSpPr>
        <p:spPr>
          <a:xfrm>
            <a:off x="8031474" y="2296416"/>
            <a:ext cx="1107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Sampling Rate</a:t>
            </a:r>
            <a:endParaRPr lang="en-IN" sz="1600" dirty="0">
              <a:latin typeface="Corbel" panose="020B05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CBD359-EBD5-2926-4D49-C3A66747198B}"/>
              </a:ext>
            </a:extLst>
          </p:cNvPr>
          <p:cNvSpPr txBox="1"/>
          <p:nvPr/>
        </p:nvSpPr>
        <p:spPr>
          <a:xfrm>
            <a:off x="457198" y="3455678"/>
            <a:ext cx="1041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Band-Pass Filter Design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45EF09-908C-88DC-38B2-4F38658B58EE}"/>
              </a:ext>
            </a:extLst>
          </p:cNvPr>
          <p:cNvSpPr txBox="1"/>
          <p:nvPr/>
        </p:nvSpPr>
        <p:spPr>
          <a:xfrm>
            <a:off x="457198" y="4042786"/>
            <a:ext cx="11511282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latin typeface="CourierNew"/>
              </a:rPr>
              <a:t>MATLAB:      </a:t>
            </a:r>
          </a:p>
          <a:p>
            <a:r>
              <a:rPr lang="en-US" sz="2000" b="1" dirty="0" err="1">
                <a:latin typeface="CourierNew"/>
              </a:rPr>
              <a:t>bpf</a:t>
            </a:r>
            <a:r>
              <a:rPr lang="pl-PL" sz="2000" b="1" i="0" u="none" strike="noStrike" baseline="0" dirty="0">
                <a:latin typeface="CourierNew"/>
              </a:rPr>
              <a:t> = </a:t>
            </a:r>
            <a:r>
              <a:rPr lang="en-US" sz="2000" b="1" i="0" u="none" strike="noStrike" baseline="0" dirty="0" err="1">
                <a:latin typeface="CourierNew"/>
              </a:rPr>
              <a:t>designfilter</a:t>
            </a:r>
            <a:r>
              <a:rPr lang="en-US" sz="2000" b="1" i="0" u="none" strike="noStrike" baseline="0" dirty="0">
                <a:latin typeface="CourierNew"/>
              </a:rPr>
              <a:t>(‘</a:t>
            </a:r>
            <a:r>
              <a:rPr lang="en-US" sz="2000" b="1" i="0" u="none" strike="noStrike" baseline="0" dirty="0" err="1">
                <a:latin typeface="CourierNew"/>
              </a:rPr>
              <a:t>bandpassfir</a:t>
            </a:r>
            <a:r>
              <a:rPr lang="en-US" sz="2000" b="1" i="0" u="none" strike="noStrike" baseline="0" dirty="0">
                <a:latin typeface="CourierNew"/>
              </a:rPr>
              <a:t>’, ‘</a:t>
            </a:r>
            <a:r>
              <a:rPr lang="en-US" sz="2000" b="1" i="0" u="none" strike="noStrike" baseline="0" dirty="0" err="1">
                <a:latin typeface="CourierNew"/>
              </a:rPr>
              <a:t>FilterOrder</a:t>
            </a:r>
            <a:r>
              <a:rPr lang="en-US" sz="2000" b="1" i="0" u="none" strike="noStrike" baseline="0" dirty="0">
                <a:latin typeface="CourierNew"/>
              </a:rPr>
              <a:t>’, 100, ‘</a:t>
            </a:r>
            <a:r>
              <a:rPr lang="en-US" sz="2000" b="1" i="0" u="none" strike="noStrike" baseline="0" dirty="0" err="1">
                <a:latin typeface="CourierNew"/>
              </a:rPr>
              <a:t>CutoffFrequency</a:t>
            </a:r>
            <a:r>
              <a:rPr lang="en-US" sz="2000" b="1" i="0" u="none" strike="noStrike" baseline="0" dirty="0">
                <a:latin typeface="CourierNew"/>
              </a:rPr>
              <a:t>’, fc-</a:t>
            </a:r>
            <a:r>
              <a:rPr lang="en-US" sz="2000" b="1" i="0" u="none" strike="noStrike" baseline="0" dirty="0" err="1">
                <a:latin typeface="CourierNew"/>
              </a:rPr>
              <a:t>bw</a:t>
            </a:r>
            <a:r>
              <a:rPr lang="en-US" sz="2000" b="1" i="0" u="none" strike="noStrike" baseline="0" dirty="0">
                <a:latin typeface="CourierNew"/>
              </a:rPr>
              <a:t>/2, ‘</a:t>
            </a:r>
            <a:r>
              <a:rPr lang="en-US" sz="2000" b="1" i="0" u="none" strike="noStrike" baseline="0" dirty="0" err="1">
                <a:latin typeface="CourierNew"/>
              </a:rPr>
              <a:t>CutoffFrequency</a:t>
            </a:r>
            <a:r>
              <a:rPr lang="en-US" sz="2000" b="1" i="0" u="none" strike="noStrike" baseline="0" dirty="0">
                <a:latin typeface="CourierNew"/>
              </a:rPr>
              <a:t>’, </a:t>
            </a:r>
            <a:r>
              <a:rPr lang="en-US" sz="2000" b="1" i="0" u="none" strike="noStrike" baseline="0" dirty="0" err="1">
                <a:latin typeface="CourierNew"/>
              </a:rPr>
              <a:t>fc+bw</a:t>
            </a:r>
            <a:r>
              <a:rPr lang="en-US" sz="2000" b="1" i="0" u="none" strike="noStrike" baseline="0" dirty="0">
                <a:latin typeface="CourierNew"/>
              </a:rPr>
              <a:t>/2, ‘</a:t>
            </a:r>
            <a:r>
              <a:rPr lang="en-US" sz="2000" b="1" i="0" u="none" strike="noStrike" baseline="0" dirty="0" err="1">
                <a:latin typeface="CourierNew"/>
              </a:rPr>
              <a:t>SampleRate</a:t>
            </a:r>
            <a:r>
              <a:rPr lang="en-US" sz="2000" b="1" i="0" u="none" strike="noStrike" baseline="0" dirty="0">
                <a:latin typeface="CourierNew"/>
              </a:rPr>
              <a:t>’, fs)</a:t>
            </a:r>
          </a:p>
          <a:p>
            <a:endParaRPr lang="en-US" sz="2000" b="1" dirty="0">
              <a:latin typeface="CourierNew"/>
            </a:endParaRPr>
          </a:p>
          <a:p>
            <a:r>
              <a:rPr lang="en-US" sz="2000" b="1" dirty="0" err="1">
                <a:latin typeface="CourierNew"/>
              </a:rPr>
              <a:t>F</a:t>
            </a:r>
            <a:r>
              <a:rPr lang="en-US" sz="2000" b="1" i="0" u="none" strike="noStrike" baseline="0" dirty="0" err="1">
                <a:latin typeface="CourierNew"/>
              </a:rPr>
              <a:t>ilteredSignal</a:t>
            </a:r>
            <a:r>
              <a:rPr lang="en-US" sz="2000" b="1" i="0" u="none" strike="noStrike" baseline="0" dirty="0">
                <a:latin typeface="CourierNew"/>
              </a:rPr>
              <a:t> = filter(</a:t>
            </a:r>
            <a:r>
              <a:rPr lang="en-US" sz="2000" b="1" i="0" u="none" strike="noStrike" baseline="0" dirty="0" err="1">
                <a:latin typeface="CourierNew"/>
              </a:rPr>
              <a:t>bpf</a:t>
            </a:r>
            <a:r>
              <a:rPr lang="en-US" sz="2000" b="1" i="0" u="none" strike="noStrike" baseline="0" dirty="0">
                <a:latin typeface="CourierNew"/>
              </a:rPr>
              <a:t>, </a:t>
            </a:r>
            <a:r>
              <a:rPr lang="en-US" sz="2000" b="1" i="0" u="none" strike="noStrike" baseline="0" dirty="0" err="1">
                <a:latin typeface="CourierNew"/>
              </a:rPr>
              <a:t>signal_data</a:t>
            </a:r>
            <a:r>
              <a:rPr lang="en-US" sz="2000" b="1" i="0" u="none" strike="noStrike" baseline="0" dirty="0">
                <a:latin typeface="Courier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0933781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1605</TotalTime>
  <Words>679</Words>
  <Application>Microsoft Office PowerPoint</Application>
  <PresentationFormat>Widescreen</PresentationFormat>
  <Paragraphs>116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DengXian</vt:lpstr>
      <vt:lpstr>Aharoni</vt:lpstr>
      <vt:lpstr>Arial</vt:lpstr>
      <vt:lpstr>Avenir Next LT Pro</vt:lpstr>
      <vt:lpstr>Cambria Math</vt:lpstr>
      <vt:lpstr>Corbel</vt:lpstr>
      <vt:lpstr>CourierNew</vt:lpstr>
      <vt:lpstr>Wingdings</vt:lpstr>
      <vt:lpstr>FadeVTI</vt:lpstr>
      <vt:lpstr>Worksheet</vt:lpstr>
      <vt:lpstr>Microsoft Excel Worksheet</vt:lpstr>
      <vt:lpstr>Damage Detection on Bearings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Damage Detection on Bearings</dc:title>
  <dc:creator>Nishil Balar</dc:creator>
  <cp:lastModifiedBy>Nishil Balar</cp:lastModifiedBy>
  <cp:revision>7</cp:revision>
  <dcterms:created xsi:type="dcterms:W3CDTF">2023-03-11T12:42:30Z</dcterms:created>
  <dcterms:modified xsi:type="dcterms:W3CDTF">2023-03-22T21:19:53Z</dcterms:modified>
</cp:coreProperties>
</file>